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</p:sldMasterIdLst>
  <p:notesMasterIdLst>
    <p:notesMasterId r:id="rId23"/>
  </p:notesMasterIdLst>
  <p:sldIdLst>
    <p:sldId id="256" r:id="rId3"/>
    <p:sldId id="470" r:id="rId4"/>
    <p:sldId id="493" r:id="rId5"/>
    <p:sldId id="465" r:id="rId6"/>
    <p:sldId id="512" r:id="rId7"/>
    <p:sldId id="503" r:id="rId8"/>
    <p:sldId id="504" r:id="rId9"/>
    <p:sldId id="496" r:id="rId10"/>
    <p:sldId id="494" r:id="rId11"/>
    <p:sldId id="511" r:id="rId12"/>
    <p:sldId id="497" r:id="rId13"/>
    <p:sldId id="513" r:id="rId14"/>
    <p:sldId id="515" r:id="rId15"/>
    <p:sldId id="514" r:id="rId16"/>
    <p:sldId id="518" r:id="rId17"/>
    <p:sldId id="521" r:id="rId18"/>
    <p:sldId id="522" r:id="rId19"/>
    <p:sldId id="523" r:id="rId20"/>
    <p:sldId id="50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FF"/>
    <a:srgbClr val="000000"/>
    <a:srgbClr val="990099"/>
    <a:srgbClr val="339933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29" autoAdjust="0"/>
  </p:normalViewPr>
  <p:slideViewPr>
    <p:cSldViewPr>
      <p:cViewPr varScale="1">
        <p:scale>
          <a:sx n="62" d="100"/>
          <a:sy n="62" d="100"/>
        </p:scale>
        <p:origin x="-46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BE4F1-3EA7-4EC5-8171-E577AA3B5C4E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68A337E-24DE-4FA1-9823-304F010272FB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 smtClean="0"/>
            <a:t>Для правильного завершення роботи комп'ютера потрібно:</a:t>
          </a:r>
          <a:endParaRPr lang="uk-UA" b="1" i="1" dirty="0"/>
        </a:p>
      </dgm:t>
    </dgm:pt>
    <dgm:pt modelId="{EEF7147B-B999-4DC1-B5CE-99CEC7B9A80D}" type="parTrans" cxnId="{42BFE719-224B-4B40-9232-379A698F7DCB}">
      <dgm:prSet/>
      <dgm:spPr/>
      <dgm:t>
        <a:bodyPr/>
        <a:lstStyle/>
        <a:p>
          <a:endParaRPr lang="uk-UA"/>
        </a:p>
      </dgm:t>
    </dgm:pt>
    <dgm:pt modelId="{D28D84D2-E4D6-41F9-AE63-50EF84B6510B}" type="sibTrans" cxnId="{42BFE719-224B-4B40-9232-379A698F7DCB}">
      <dgm:prSet/>
      <dgm:spPr/>
      <dgm:t>
        <a:bodyPr/>
        <a:lstStyle/>
        <a:p>
          <a:endParaRPr lang="uk-UA"/>
        </a:p>
      </dgm:t>
    </dgm:pt>
    <dgm:pt modelId="{47FC3AED-115C-4EF0-915D-6103F2314B28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 smtClean="0"/>
            <a:t>У верхній правій частині Робочого столу клацнути на кнопку </a:t>
          </a:r>
          <a:endParaRPr lang="uk-UA" b="1" i="1" dirty="0"/>
        </a:p>
      </dgm:t>
    </dgm:pt>
    <dgm:pt modelId="{F2F81037-30F4-4EC4-A731-5A7F6E8F3C14}" type="parTrans" cxnId="{1ADB73DE-3179-408D-9375-626B900CC237}">
      <dgm:prSet/>
      <dgm:spPr/>
      <dgm:t>
        <a:bodyPr/>
        <a:lstStyle/>
        <a:p>
          <a:endParaRPr lang="uk-UA"/>
        </a:p>
      </dgm:t>
    </dgm:pt>
    <dgm:pt modelId="{8C0E2123-9526-407B-9A99-D613005135E8}" type="sibTrans" cxnId="{1ADB73DE-3179-408D-9375-626B900CC237}">
      <dgm:prSet/>
      <dgm:spPr/>
      <dgm:t>
        <a:bodyPr/>
        <a:lstStyle/>
        <a:p>
          <a:endParaRPr lang="uk-UA"/>
        </a:p>
      </dgm:t>
    </dgm:pt>
    <dgm:pt modelId="{7F087C1C-CB55-4095-AF5E-1899ED613768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i="1" dirty="0" smtClean="0"/>
            <a:t> Вибрати команду </a:t>
          </a:r>
          <a:endParaRPr lang="uk-UA" b="1" i="1" dirty="0"/>
        </a:p>
      </dgm:t>
    </dgm:pt>
    <dgm:pt modelId="{CB12BB70-9A3D-4A5A-B5A4-808026DA0BED}" type="parTrans" cxnId="{C6B909C9-A522-45A1-A740-4791B79E50DA}">
      <dgm:prSet/>
      <dgm:spPr/>
      <dgm:t>
        <a:bodyPr/>
        <a:lstStyle/>
        <a:p>
          <a:endParaRPr lang="uk-UA"/>
        </a:p>
      </dgm:t>
    </dgm:pt>
    <dgm:pt modelId="{6746054E-84CF-4109-A829-2DE0E80EC8A0}" type="sibTrans" cxnId="{C6B909C9-A522-45A1-A740-4791B79E50DA}">
      <dgm:prSet/>
      <dgm:spPr/>
      <dgm:t>
        <a:bodyPr/>
        <a:lstStyle/>
        <a:p>
          <a:endParaRPr lang="uk-UA"/>
        </a:p>
      </dgm:t>
    </dgm:pt>
    <dgm:pt modelId="{C2B01A95-E0DA-4F26-9430-E761095053BB}" type="pres">
      <dgm:prSet presAssocID="{995BE4F1-3EA7-4EC5-8171-E577AA3B5C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49827319-F451-43A5-AA5D-A8BAD4D3085E}" type="pres">
      <dgm:prSet presAssocID="{995BE4F1-3EA7-4EC5-8171-E577AA3B5C4E}" presName="Name1" presStyleCnt="0"/>
      <dgm:spPr/>
    </dgm:pt>
    <dgm:pt modelId="{1517B9B4-20A4-4236-B97D-AA628577C6BA}" type="pres">
      <dgm:prSet presAssocID="{995BE4F1-3EA7-4EC5-8171-E577AA3B5C4E}" presName="cycle" presStyleCnt="0"/>
      <dgm:spPr/>
    </dgm:pt>
    <dgm:pt modelId="{BA06FD7C-83B5-426A-98B6-8C9337914AC2}" type="pres">
      <dgm:prSet presAssocID="{995BE4F1-3EA7-4EC5-8171-E577AA3B5C4E}" presName="srcNode" presStyleLbl="node1" presStyleIdx="0" presStyleCnt="3"/>
      <dgm:spPr/>
    </dgm:pt>
    <dgm:pt modelId="{FD7ADD8E-49F9-4937-8270-565C9D632BCB}" type="pres">
      <dgm:prSet presAssocID="{995BE4F1-3EA7-4EC5-8171-E577AA3B5C4E}" presName="conn" presStyleLbl="parChTrans1D2" presStyleIdx="0" presStyleCnt="1"/>
      <dgm:spPr/>
      <dgm:t>
        <a:bodyPr/>
        <a:lstStyle/>
        <a:p>
          <a:endParaRPr lang="uk-UA"/>
        </a:p>
      </dgm:t>
    </dgm:pt>
    <dgm:pt modelId="{8E9E6EBA-8CFB-4F34-9E20-3A9103208280}" type="pres">
      <dgm:prSet presAssocID="{995BE4F1-3EA7-4EC5-8171-E577AA3B5C4E}" presName="extraNode" presStyleLbl="node1" presStyleIdx="0" presStyleCnt="3"/>
      <dgm:spPr/>
    </dgm:pt>
    <dgm:pt modelId="{AF543A15-2356-40E8-BBDA-8E5F9F90BB95}" type="pres">
      <dgm:prSet presAssocID="{995BE4F1-3EA7-4EC5-8171-E577AA3B5C4E}" presName="dstNode" presStyleLbl="node1" presStyleIdx="0" presStyleCnt="3"/>
      <dgm:spPr/>
    </dgm:pt>
    <dgm:pt modelId="{96F59E2A-6A45-43DA-9004-6AD9E038004B}" type="pres">
      <dgm:prSet presAssocID="{F68A337E-24DE-4FA1-9823-304F010272FB}" presName="text_1" presStyleLbl="node1" presStyleIdx="0" presStyleCnt="3" custLinFactNeighborX="435" custLinFactNeighborY="-346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CD2C4B-13A4-4953-9161-C16FF4E13117}" type="pres">
      <dgm:prSet presAssocID="{F68A337E-24DE-4FA1-9823-304F010272FB}" presName="accent_1" presStyleCnt="0"/>
      <dgm:spPr/>
    </dgm:pt>
    <dgm:pt modelId="{084A5500-CD31-4E64-BF6D-5D009D448AE4}" type="pres">
      <dgm:prSet presAssocID="{F68A337E-24DE-4FA1-9823-304F010272FB}" presName="accentRepeatNode" presStyleLbl="solidFgAcc1" presStyleIdx="0" presStyleCnt="3" custLinFactNeighborX="-12696" custLinFactNeighborY="-44175"/>
      <dgm:spPr/>
    </dgm:pt>
    <dgm:pt modelId="{13CAA58C-D136-4008-9D45-A46ECE3ABB52}" type="pres">
      <dgm:prSet presAssocID="{47FC3AED-115C-4EF0-915D-6103F2314B28}" presName="text_2" presStyleLbl="node1" presStyleIdx="1" presStyleCnt="3" custScaleX="101922" custScaleY="1769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7C9274-2059-4309-8410-D1DFE0247EB9}" type="pres">
      <dgm:prSet presAssocID="{47FC3AED-115C-4EF0-915D-6103F2314B28}" presName="accent_2" presStyleCnt="0"/>
      <dgm:spPr/>
    </dgm:pt>
    <dgm:pt modelId="{66F13C3E-A56E-4247-B2B4-DFB9D023BC0D}" type="pres">
      <dgm:prSet presAssocID="{47FC3AED-115C-4EF0-915D-6103F2314B28}" presName="accentRepeatNode" presStyleLbl="solidFgAcc1" presStyleIdx="1" presStyleCnt="3" custAng="4608019" custFlipHor="1" custScaleX="141027" custScaleY="147701" custLinFactNeighborX="-21443" custLinFactNeighborY="13087"/>
      <dgm:spPr>
        <a:prstGeom prst="smileyFac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C7B8CA0D-BD4C-45D3-A8AC-59DCE54994CD}" type="pres">
      <dgm:prSet presAssocID="{7F087C1C-CB55-4095-AF5E-1899ED613768}" presName="text_3" presStyleLbl="node1" presStyleIdx="2" presStyleCnt="3" custLinFactNeighborX="435" custLinFactNeighborY="346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837AD7B-28C2-4CF0-9903-094BA38424F6}" type="pres">
      <dgm:prSet presAssocID="{7F087C1C-CB55-4095-AF5E-1899ED613768}" presName="accent_3" presStyleCnt="0"/>
      <dgm:spPr/>
    </dgm:pt>
    <dgm:pt modelId="{C17DF5C9-2150-43BB-9396-D15D42E0871E}" type="pres">
      <dgm:prSet presAssocID="{7F087C1C-CB55-4095-AF5E-1899ED613768}" presName="accentRepeatNode" presStyleLbl="solidFgAcc1" presStyleIdx="2" presStyleCnt="3" custLinFactNeighborX="1479" custLinFactNeighborY="27671"/>
      <dgm:spPr/>
    </dgm:pt>
  </dgm:ptLst>
  <dgm:cxnLst>
    <dgm:cxn modelId="{8A4ED820-EC22-4814-9A0B-982007064BCE}" type="presOf" srcId="{7F087C1C-CB55-4095-AF5E-1899ED613768}" destId="{C7B8CA0D-BD4C-45D3-A8AC-59DCE54994CD}" srcOrd="0" destOrd="0" presId="urn:microsoft.com/office/officeart/2008/layout/VerticalCurvedList"/>
    <dgm:cxn modelId="{42BFE719-224B-4B40-9232-379A698F7DCB}" srcId="{995BE4F1-3EA7-4EC5-8171-E577AA3B5C4E}" destId="{F68A337E-24DE-4FA1-9823-304F010272FB}" srcOrd="0" destOrd="0" parTransId="{EEF7147B-B999-4DC1-B5CE-99CEC7B9A80D}" sibTransId="{D28D84D2-E4D6-41F9-AE63-50EF84B6510B}"/>
    <dgm:cxn modelId="{DED54D39-8B2E-41FF-8124-A16BA09D02D5}" type="presOf" srcId="{F68A337E-24DE-4FA1-9823-304F010272FB}" destId="{96F59E2A-6A45-43DA-9004-6AD9E038004B}" srcOrd="0" destOrd="0" presId="urn:microsoft.com/office/officeart/2008/layout/VerticalCurvedList"/>
    <dgm:cxn modelId="{4279FA30-7BCB-4865-B48B-A650418C1D48}" type="presOf" srcId="{D28D84D2-E4D6-41F9-AE63-50EF84B6510B}" destId="{FD7ADD8E-49F9-4937-8270-565C9D632BCB}" srcOrd="0" destOrd="0" presId="urn:microsoft.com/office/officeart/2008/layout/VerticalCurvedList"/>
    <dgm:cxn modelId="{CEC46234-F411-4A7A-958D-05D89E5425E7}" type="presOf" srcId="{47FC3AED-115C-4EF0-915D-6103F2314B28}" destId="{13CAA58C-D136-4008-9D45-A46ECE3ABB52}" srcOrd="0" destOrd="0" presId="urn:microsoft.com/office/officeart/2008/layout/VerticalCurvedList"/>
    <dgm:cxn modelId="{C6B909C9-A522-45A1-A740-4791B79E50DA}" srcId="{995BE4F1-3EA7-4EC5-8171-E577AA3B5C4E}" destId="{7F087C1C-CB55-4095-AF5E-1899ED613768}" srcOrd="2" destOrd="0" parTransId="{CB12BB70-9A3D-4A5A-B5A4-808026DA0BED}" sibTransId="{6746054E-84CF-4109-A829-2DE0E80EC8A0}"/>
    <dgm:cxn modelId="{1ADB73DE-3179-408D-9375-626B900CC237}" srcId="{995BE4F1-3EA7-4EC5-8171-E577AA3B5C4E}" destId="{47FC3AED-115C-4EF0-915D-6103F2314B28}" srcOrd="1" destOrd="0" parTransId="{F2F81037-30F4-4EC4-A731-5A7F6E8F3C14}" sibTransId="{8C0E2123-9526-407B-9A99-D613005135E8}"/>
    <dgm:cxn modelId="{F1574C02-E83F-467C-85D6-86079E0B6262}" type="presOf" srcId="{995BE4F1-3EA7-4EC5-8171-E577AA3B5C4E}" destId="{C2B01A95-E0DA-4F26-9430-E761095053BB}" srcOrd="0" destOrd="0" presId="urn:microsoft.com/office/officeart/2008/layout/VerticalCurvedList"/>
    <dgm:cxn modelId="{519BBDA7-AAB6-4B68-B99B-5FBE1CF69EE0}" type="presParOf" srcId="{C2B01A95-E0DA-4F26-9430-E761095053BB}" destId="{49827319-F451-43A5-AA5D-A8BAD4D3085E}" srcOrd="0" destOrd="0" presId="urn:microsoft.com/office/officeart/2008/layout/VerticalCurvedList"/>
    <dgm:cxn modelId="{BAB4BD28-7737-4380-A820-A65DCEC2B00C}" type="presParOf" srcId="{49827319-F451-43A5-AA5D-A8BAD4D3085E}" destId="{1517B9B4-20A4-4236-B97D-AA628577C6BA}" srcOrd="0" destOrd="0" presId="urn:microsoft.com/office/officeart/2008/layout/VerticalCurvedList"/>
    <dgm:cxn modelId="{E700DF95-0B6A-4265-8E71-1736E2158DE2}" type="presParOf" srcId="{1517B9B4-20A4-4236-B97D-AA628577C6BA}" destId="{BA06FD7C-83B5-426A-98B6-8C9337914AC2}" srcOrd="0" destOrd="0" presId="urn:microsoft.com/office/officeart/2008/layout/VerticalCurvedList"/>
    <dgm:cxn modelId="{62569AB2-EF44-4A57-9017-294B7DD2F570}" type="presParOf" srcId="{1517B9B4-20A4-4236-B97D-AA628577C6BA}" destId="{FD7ADD8E-49F9-4937-8270-565C9D632BCB}" srcOrd="1" destOrd="0" presId="urn:microsoft.com/office/officeart/2008/layout/VerticalCurvedList"/>
    <dgm:cxn modelId="{3FF6ACEB-A258-4C2F-8359-9B79EF95ED8A}" type="presParOf" srcId="{1517B9B4-20A4-4236-B97D-AA628577C6BA}" destId="{8E9E6EBA-8CFB-4F34-9E20-3A9103208280}" srcOrd="2" destOrd="0" presId="urn:microsoft.com/office/officeart/2008/layout/VerticalCurvedList"/>
    <dgm:cxn modelId="{E2B6080A-1903-43BD-9CD3-3F399FBD6CD8}" type="presParOf" srcId="{1517B9B4-20A4-4236-B97D-AA628577C6BA}" destId="{AF543A15-2356-40E8-BBDA-8E5F9F90BB95}" srcOrd="3" destOrd="0" presId="urn:microsoft.com/office/officeart/2008/layout/VerticalCurvedList"/>
    <dgm:cxn modelId="{9E4913E5-EDCD-4AA0-A525-E8BD63D62A0F}" type="presParOf" srcId="{49827319-F451-43A5-AA5D-A8BAD4D3085E}" destId="{96F59E2A-6A45-43DA-9004-6AD9E038004B}" srcOrd="1" destOrd="0" presId="urn:microsoft.com/office/officeart/2008/layout/VerticalCurvedList"/>
    <dgm:cxn modelId="{C0270572-8FB3-4E28-A114-6841B016FB44}" type="presParOf" srcId="{49827319-F451-43A5-AA5D-A8BAD4D3085E}" destId="{BBCD2C4B-13A4-4953-9161-C16FF4E13117}" srcOrd="2" destOrd="0" presId="urn:microsoft.com/office/officeart/2008/layout/VerticalCurvedList"/>
    <dgm:cxn modelId="{6982EE4D-A375-4C80-A5E2-CD93974277D5}" type="presParOf" srcId="{BBCD2C4B-13A4-4953-9161-C16FF4E13117}" destId="{084A5500-CD31-4E64-BF6D-5D009D448AE4}" srcOrd="0" destOrd="0" presId="urn:microsoft.com/office/officeart/2008/layout/VerticalCurvedList"/>
    <dgm:cxn modelId="{03342395-40C2-473C-A5D4-94BD889CF634}" type="presParOf" srcId="{49827319-F451-43A5-AA5D-A8BAD4D3085E}" destId="{13CAA58C-D136-4008-9D45-A46ECE3ABB52}" srcOrd="3" destOrd="0" presId="urn:microsoft.com/office/officeart/2008/layout/VerticalCurvedList"/>
    <dgm:cxn modelId="{21A100EA-B8B8-4CB1-A1AA-EEB75622D5F6}" type="presParOf" srcId="{49827319-F451-43A5-AA5D-A8BAD4D3085E}" destId="{267C9274-2059-4309-8410-D1DFE0247EB9}" srcOrd="4" destOrd="0" presId="urn:microsoft.com/office/officeart/2008/layout/VerticalCurvedList"/>
    <dgm:cxn modelId="{150D0C53-7D8E-4215-A015-416B2269E277}" type="presParOf" srcId="{267C9274-2059-4309-8410-D1DFE0247EB9}" destId="{66F13C3E-A56E-4247-B2B4-DFB9D023BC0D}" srcOrd="0" destOrd="0" presId="urn:microsoft.com/office/officeart/2008/layout/VerticalCurvedList"/>
    <dgm:cxn modelId="{D3D3F0DF-0723-4D84-AF69-00986B876585}" type="presParOf" srcId="{49827319-F451-43A5-AA5D-A8BAD4D3085E}" destId="{C7B8CA0D-BD4C-45D3-A8AC-59DCE54994CD}" srcOrd="5" destOrd="0" presId="urn:microsoft.com/office/officeart/2008/layout/VerticalCurvedList"/>
    <dgm:cxn modelId="{FC3F3F9E-58DA-4DD3-9720-3E065093250E}" type="presParOf" srcId="{49827319-F451-43A5-AA5D-A8BAD4D3085E}" destId="{B837AD7B-28C2-4CF0-9903-094BA38424F6}" srcOrd="6" destOrd="0" presId="urn:microsoft.com/office/officeart/2008/layout/VerticalCurvedList"/>
    <dgm:cxn modelId="{AC70EE23-0A09-4264-A73C-137A9E98E2E3}" type="presParOf" srcId="{B837AD7B-28C2-4CF0-9903-094BA38424F6}" destId="{C17DF5C9-2150-43BB-9396-D15D42E087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ADD8E-49F9-4937-8270-565C9D632BCB}">
      <dsp:nvSpPr>
        <dsp:cNvPr id="0" name=""/>
        <dsp:cNvSpPr/>
      </dsp:nvSpPr>
      <dsp:spPr>
        <a:xfrm>
          <a:off x="-5323823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59E2A-6A45-43DA-9004-6AD9E038004B}">
      <dsp:nvSpPr>
        <dsp:cNvPr id="0" name=""/>
        <dsp:cNvSpPr/>
      </dsp:nvSpPr>
      <dsp:spPr>
        <a:xfrm>
          <a:off x="648077" y="144019"/>
          <a:ext cx="7062616" cy="936104"/>
        </a:xfrm>
        <a:prstGeom prst="rect">
          <a:avLst/>
        </a:prstGeom>
        <a:gradFill rotWithShape="1">
          <a:gsLst>
            <a:gs pos="0">
              <a:schemeClr val="dk1">
                <a:tint val="74000"/>
              </a:schemeClr>
            </a:gs>
            <a:gs pos="49000">
              <a:schemeClr val="dk1">
                <a:tint val="96000"/>
                <a:shade val="84000"/>
                <a:satMod val="110000"/>
              </a:schemeClr>
            </a:gs>
            <a:gs pos="49100">
              <a:schemeClr val="dk1">
                <a:shade val="55000"/>
                <a:satMod val="150000"/>
              </a:schemeClr>
            </a:gs>
            <a:gs pos="92000">
              <a:schemeClr val="dk1">
                <a:tint val="98000"/>
                <a:shade val="90000"/>
                <a:satMod val="128000"/>
              </a:schemeClr>
            </a:gs>
            <a:gs pos="100000">
              <a:schemeClr val="dk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4303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i="1" kern="1200" dirty="0" smtClean="0"/>
            <a:t>Для правильного завершення роботи комп'ютера потрібно:</a:t>
          </a:r>
          <a:endParaRPr lang="uk-UA" sz="2900" b="1" i="1" kern="1200" dirty="0"/>
        </a:p>
      </dsp:txBody>
      <dsp:txXfrm>
        <a:off x="648077" y="144019"/>
        <a:ext cx="7062616" cy="936104"/>
      </dsp:txXfrm>
    </dsp:sp>
    <dsp:sp modelId="{084A5500-CD31-4E64-BF6D-5D009D448AE4}">
      <dsp:nvSpPr>
        <dsp:cNvPr id="0" name=""/>
        <dsp:cNvSpPr/>
      </dsp:nvSpPr>
      <dsp:spPr>
        <a:xfrm>
          <a:off x="0" y="0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CAA58C-D136-4008-9D45-A46ECE3ABB52}">
      <dsp:nvSpPr>
        <dsp:cNvPr id="0" name=""/>
        <dsp:cNvSpPr/>
      </dsp:nvSpPr>
      <dsp:spPr>
        <a:xfrm>
          <a:off x="893027" y="1512168"/>
          <a:ext cx="6851546" cy="1656183"/>
        </a:xfrm>
        <a:prstGeom prst="rect">
          <a:avLst/>
        </a:prstGeom>
        <a:gradFill rotWithShape="1">
          <a:gsLst>
            <a:gs pos="0">
              <a:schemeClr val="dk1">
                <a:tint val="74000"/>
              </a:schemeClr>
            </a:gs>
            <a:gs pos="49000">
              <a:schemeClr val="dk1">
                <a:tint val="96000"/>
                <a:shade val="84000"/>
                <a:satMod val="110000"/>
              </a:schemeClr>
            </a:gs>
            <a:gs pos="49100">
              <a:schemeClr val="dk1">
                <a:shade val="55000"/>
                <a:satMod val="150000"/>
              </a:schemeClr>
            </a:gs>
            <a:gs pos="92000">
              <a:schemeClr val="dk1">
                <a:tint val="98000"/>
                <a:shade val="90000"/>
                <a:satMod val="128000"/>
              </a:schemeClr>
            </a:gs>
            <a:gs pos="100000">
              <a:schemeClr val="dk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4303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i="1" kern="1200" dirty="0" smtClean="0"/>
            <a:t>У верхній правій частині Робочого столу клацнути на кнопку </a:t>
          </a:r>
          <a:endParaRPr lang="uk-UA" sz="2900" b="1" i="1" kern="1200" dirty="0"/>
        </a:p>
      </dsp:txBody>
      <dsp:txXfrm>
        <a:off x="893027" y="1512168"/>
        <a:ext cx="6851546" cy="1656183"/>
      </dsp:txXfrm>
    </dsp:sp>
    <dsp:sp modelId="{66F13C3E-A56E-4247-B2B4-DFB9D023BC0D}">
      <dsp:nvSpPr>
        <dsp:cNvPr id="0" name=""/>
        <dsp:cNvSpPr/>
      </dsp:nvSpPr>
      <dsp:spPr>
        <a:xfrm rot="16991981" flipH="1">
          <a:off x="-118381" y="1629248"/>
          <a:ext cx="1650199" cy="1728293"/>
        </a:xfrm>
        <a:prstGeom prst="smileyFac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B8CA0D-BD4C-45D3-A8AC-59DCE54994CD}">
      <dsp:nvSpPr>
        <dsp:cNvPr id="0" name=""/>
        <dsp:cNvSpPr/>
      </dsp:nvSpPr>
      <dsp:spPr>
        <a:xfrm>
          <a:off x="648077" y="3600396"/>
          <a:ext cx="7062616" cy="936104"/>
        </a:xfrm>
        <a:prstGeom prst="rect">
          <a:avLst/>
        </a:prstGeom>
        <a:gradFill rotWithShape="1">
          <a:gsLst>
            <a:gs pos="0">
              <a:schemeClr val="dk1">
                <a:tint val="74000"/>
              </a:schemeClr>
            </a:gs>
            <a:gs pos="49000">
              <a:schemeClr val="dk1">
                <a:tint val="96000"/>
                <a:shade val="84000"/>
                <a:satMod val="110000"/>
              </a:schemeClr>
            </a:gs>
            <a:gs pos="49100">
              <a:schemeClr val="dk1">
                <a:shade val="55000"/>
                <a:satMod val="150000"/>
              </a:schemeClr>
            </a:gs>
            <a:gs pos="92000">
              <a:schemeClr val="dk1">
                <a:tint val="98000"/>
                <a:shade val="90000"/>
                <a:satMod val="128000"/>
              </a:schemeClr>
            </a:gs>
            <a:gs pos="100000">
              <a:schemeClr val="dk1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dk1"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743033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i="1" kern="1200" dirty="0" smtClean="0"/>
            <a:t> Вибрати команду </a:t>
          </a:r>
          <a:endParaRPr lang="uk-UA" sz="2900" b="1" i="1" kern="1200" dirty="0"/>
        </a:p>
      </dsp:txBody>
      <dsp:txXfrm>
        <a:off x="648077" y="3600396"/>
        <a:ext cx="7062616" cy="936104"/>
      </dsp:txXfrm>
    </dsp:sp>
    <dsp:sp modelId="{C17DF5C9-2150-43BB-9396-D15D42E0871E}">
      <dsp:nvSpPr>
        <dsp:cNvPr id="0" name=""/>
        <dsp:cNvSpPr/>
      </dsp:nvSpPr>
      <dsp:spPr>
        <a:xfrm>
          <a:off x="49596" y="3483137"/>
          <a:ext cx="1170130" cy="1170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EBA3F4C-D320-4CC9-AFF6-18883B50CABE}" type="datetimeFigureOut">
              <a:rPr lang="uk-UA"/>
              <a:pPr>
                <a:defRPr/>
              </a:pPr>
              <a:t>16.12.2015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749B133-2B05-413C-9FBC-85C210A2B84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>
              <a:latin typeface="Arial" pitchFamily="34" charset="0"/>
            </a:endParaRPr>
          </a:p>
        </p:txBody>
      </p:sp>
      <p:sp>
        <p:nvSpPr>
          <p:cNvPr id="3789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61E9E7-1135-4E58-B726-4277065ADAE3}" type="slidenum">
              <a:rPr lang="en-US" altLang="uk-UA"/>
              <a:pPr/>
              <a:t>19</a:t>
            </a:fld>
            <a:endParaRPr lang="en-US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12/16/2015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12/16/2015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12/16/2015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12/16/2015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12/16/2015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12/16/2015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12/16/2015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12/16/2015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12/16/2015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5200EC-33C5-477F-BDB4-7E10F36D1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slow"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824" y="1052736"/>
            <a:ext cx="5715000" cy="182880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 </a:t>
            </a:r>
            <a:r>
              <a:rPr lang="ru-RU" sz="4400" dirty="0" err="1" smtClean="0"/>
              <a:t>Різні</a:t>
            </a:r>
            <a:r>
              <a:rPr lang="ru-RU" sz="4400" dirty="0" smtClean="0"/>
              <a:t> способи запуску </a:t>
            </a:r>
            <a:r>
              <a:rPr lang="ru-RU" sz="4400" dirty="0" err="1" smtClean="0"/>
              <a:t>програм</a:t>
            </a:r>
            <a:r>
              <a:rPr lang="ru-RU" sz="4400" dirty="0" smtClean="0"/>
              <a:t> на </a:t>
            </a:r>
            <a:r>
              <a:rPr lang="ru-RU" sz="4400" dirty="0" err="1" smtClean="0"/>
              <a:t>виконання</a:t>
            </a:r>
            <a:r>
              <a:rPr lang="ru-RU" sz="44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uk-UA" sz="2700" dirty="0"/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141288" y="6237288"/>
            <a:ext cx="3783012" cy="584200"/>
          </a:xfrm>
          <a:prstGeom prst="wedgeRoundRectCallout">
            <a:avLst>
              <a:gd name="adj1" fmla="val -6302"/>
              <a:gd name="adj2" fmla="val -8085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i="1" dirty="0"/>
              <a:t>Інформатика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0" y="0"/>
            <a:ext cx="2664296" cy="110124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Урок-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00800" cy="836712"/>
          </a:xfrm>
          <a:solidFill>
            <a:schemeClr val="accent2"/>
          </a:solidFill>
        </p:spPr>
        <p:txBody>
          <a:bodyPr/>
          <a:lstStyle/>
          <a:p>
            <a:pPr algn="dist"/>
            <a:r>
              <a:rPr lang="uk-UA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Практика</a:t>
            </a:r>
            <a:endParaRPr lang="en-US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 smtClean="0"/>
              <a:t>Відкрий Головне меню (у лівому верхньому кутку)</a:t>
            </a:r>
          </a:p>
          <a:p>
            <a:r>
              <a:rPr lang="uk-UA" b="1" dirty="0" smtClean="0"/>
              <a:t>Відкрий </a:t>
            </a:r>
            <a:r>
              <a:rPr lang="uk-UA" b="1" dirty="0" err="1" smtClean="0"/>
              <a:t>контексне</a:t>
            </a:r>
            <a:r>
              <a:rPr lang="uk-UA" b="1" dirty="0" smtClean="0"/>
              <a:t> меню Робочого столу</a:t>
            </a:r>
            <a:br>
              <a:rPr lang="uk-UA" b="1" dirty="0" smtClean="0"/>
            </a:br>
            <a:r>
              <a:rPr lang="uk-UA" b="1" dirty="0" smtClean="0"/>
              <a:t>(ПКМ – правою кнопкою миші)</a:t>
            </a:r>
          </a:p>
          <a:p>
            <a:r>
              <a:rPr lang="uk-UA" b="1" dirty="0" smtClean="0"/>
              <a:t>Зміни фон Робочого столу</a:t>
            </a:r>
          </a:p>
          <a:p>
            <a:r>
              <a:rPr lang="uk-UA" b="1" dirty="0" smtClean="0"/>
              <a:t>Розмісти ліворуч папки, праворуч – файли</a:t>
            </a:r>
          </a:p>
          <a:p>
            <a:r>
              <a:rPr lang="uk-UA" b="1" dirty="0" smtClean="0"/>
              <a:t>Відкрий </a:t>
            </a:r>
            <a:r>
              <a:rPr lang="uk-UA" b="1" dirty="0" err="1" smtClean="0"/>
              <a:t>контексне</a:t>
            </a:r>
            <a:r>
              <a:rPr lang="uk-UA" b="1" dirty="0" smtClean="0"/>
              <a:t> меню Робочого столу і вибери команду - </a:t>
            </a:r>
            <a:r>
              <a:rPr lang="uk-UA" b="1" dirty="0" err="1" smtClean="0"/>
              <a:t>Упорядочить</a:t>
            </a:r>
            <a:endParaRPr lang="en-US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9387-6A2A-4ECB-A612-EEB1083EC3E6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69269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Контекстне 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r="33709" b="-1014"/>
          <a:stretch/>
        </p:blipFill>
        <p:spPr>
          <a:xfrm>
            <a:off x="107950" y="1770063"/>
            <a:ext cx="3686175" cy="421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860" t="18500" r="32046" b="18500"/>
          <a:stretch/>
        </p:blipFill>
        <p:spPr>
          <a:xfrm>
            <a:off x="4716463" y="3876675"/>
            <a:ext cx="4067175" cy="2865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круглений прямокутник 4"/>
          <p:cNvSpPr/>
          <p:nvPr/>
        </p:nvSpPr>
        <p:spPr>
          <a:xfrm>
            <a:off x="3924300" y="1176338"/>
            <a:ext cx="5248275" cy="2613025"/>
          </a:xfrm>
          <a:prstGeom prst="roundRect">
            <a:avLst>
              <a:gd name="adj" fmla="val 2450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i="1" dirty="0">
                <a:solidFill>
                  <a:srgbClr val="FFFF00"/>
                </a:solidFill>
              </a:rPr>
              <a:t>Контекстне меню </a:t>
            </a:r>
            <a:r>
              <a:rPr lang="uk-UA" sz="2400" b="1" i="1" dirty="0">
                <a:solidFill>
                  <a:schemeClr val="bg1"/>
                </a:solidFill>
              </a:rPr>
              <a:t>- </a:t>
            </a:r>
            <a:r>
              <a:rPr lang="ru-RU" sz="2400" b="1" i="1" dirty="0" err="1">
                <a:solidFill>
                  <a:schemeClr val="bg1"/>
                </a:solidFill>
              </a:rPr>
              <a:t>пов’язан</a:t>
            </a:r>
            <a:r>
              <a:rPr lang="uk-UA" sz="2400" b="1" i="1" dirty="0">
                <a:solidFill>
                  <a:schemeClr val="bg1"/>
                </a:solidFill>
              </a:rPr>
              <a:t>е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з </a:t>
            </a:r>
            <a:r>
              <a:rPr lang="ru-RU" sz="2400" b="1" i="1" dirty="0" err="1">
                <a:solidFill>
                  <a:schemeClr val="bg1"/>
                </a:solidFill>
              </a:rPr>
              <a:t>конкр</a:t>
            </a:r>
            <a:r>
              <a:rPr lang="uk-UA" sz="2400" b="1" i="1" dirty="0">
                <a:solidFill>
                  <a:schemeClr val="bg1"/>
                </a:solidFill>
              </a:rPr>
              <a:t>е</a:t>
            </a:r>
            <a:r>
              <a:rPr lang="ru-RU" sz="2400" b="1" i="1" dirty="0" err="1">
                <a:solidFill>
                  <a:schemeClr val="bg1"/>
                </a:solidFill>
              </a:rPr>
              <a:t>тним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об’єктом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відображає</a:t>
            </a:r>
            <a:r>
              <a:rPr lang="ru-RU" sz="2400" b="1" i="1" dirty="0">
                <a:solidFill>
                  <a:schemeClr val="bg1"/>
                </a:solidFill>
              </a:rPr>
              <a:t> список команд, </a:t>
            </a:r>
            <a:r>
              <a:rPr lang="ru-RU" sz="2400" b="1" i="1" dirty="0" err="1">
                <a:solidFill>
                  <a:schemeClr val="bg1"/>
                </a:solidFill>
              </a:rPr>
              <a:t>які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можна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виконати</a:t>
            </a:r>
            <a:r>
              <a:rPr lang="ru-RU" sz="2400" b="1" i="1" dirty="0">
                <a:solidFill>
                  <a:schemeClr val="bg1"/>
                </a:solidFill>
              </a:rPr>
              <a:t> сам</a:t>
            </a:r>
            <a:r>
              <a:rPr lang="uk-UA" sz="2400" b="1" i="1" dirty="0">
                <a:solidFill>
                  <a:schemeClr val="bg1"/>
                </a:solidFill>
              </a:rPr>
              <a:t>е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над </a:t>
            </a:r>
            <a:r>
              <a:rPr lang="ru-RU" sz="2400" b="1" i="1" dirty="0" err="1">
                <a:solidFill>
                  <a:schemeClr val="bg1"/>
                </a:solidFill>
              </a:rPr>
              <a:t>цим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об’єктом</a:t>
            </a:r>
            <a:r>
              <a:rPr lang="ru-RU" sz="2400" b="1" i="1" dirty="0">
                <a:solidFill>
                  <a:schemeClr val="bg1"/>
                </a:solidFill>
              </a:rPr>
              <a:t>. </a:t>
            </a:r>
            <a:r>
              <a:rPr lang="ru-RU" sz="2400" b="1" i="1" dirty="0" err="1">
                <a:solidFill>
                  <a:schemeClr val="bg1"/>
                </a:solidFill>
              </a:rPr>
              <a:t>Викликається</a:t>
            </a:r>
            <a:r>
              <a:rPr lang="ru-RU" sz="2400" b="1" i="1" dirty="0">
                <a:solidFill>
                  <a:schemeClr val="bg1"/>
                </a:solidFill>
              </a:rPr>
              <a:t> правою </a:t>
            </a:r>
            <a:r>
              <a:rPr lang="ru-RU" sz="2400" b="1" i="1" dirty="0" err="1">
                <a:solidFill>
                  <a:schemeClr val="bg1"/>
                </a:solidFill>
              </a:rPr>
              <a:t>кнопкою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миші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Ф</a:t>
            </a:r>
            <a:r>
              <a:rPr lang="uk-UA" sz="6600" dirty="0" smtClean="0"/>
              <a:t>і</a:t>
            </a:r>
            <a:r>
              <a:rPr lang="ru-RU" sz="6600" dirty="0" err="1" smtClean="0"/>
              <a:t>зкультхвилинка</a:t>
            </a:r>
            <a:endParaRPr lang="en-US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7239000" cy="484632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Вітер віє-повіває, 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dirty="0" smtClean="0"/>
              <a:t>   </a:t>
            </a:r>
            <a:r>
              <a:rPr lang="uk-UA" sz="2200" i="1" dirty="0" smtClean="0"/>
              <a:t>Підняти руки вгору, нахиляти тулуб в різні боки.</a:t>
            </a:r>
            <a:endParaRPr lang="en-US" dirty="0" smtClean="0"/>
          </a:p>
          <a:p>
            <a:r>
              <a:rPr lang="uk-UA" b="1" dirty="0" smtClean="0">
                <a:solidFill>
                  <a:srgbClr val="7030A0"/>
                </a:solidFill>
              </a:rPr>
              <a:t>Орач сіє-посіває. 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dirty="0" smtClean="0"/>
              <a:t>    </a:t>
            </a:r>
            <a:r>
              <a:rPr lang="uk-UA" sz="2200" i="1" dirty="0" smtClean="0"/>
              <a:t>Ліву руку поставити на пояс, праву відвести в сторону, розвернути корпус вправо, поміняти положення рук і розвернути корпус вліво.</a:t>
            </a:r>
            <a:endParaRPr lang="en-US" dirty="0" smtClean="0"/>
          </a:p>
          <a:p>
            <a:r>
              <a:rPr lang="uk-UA" b="1" dirty="0" smtClean="0">
                <a:solidFill>
                  <a:srgbClr val="7030A0"/>
                </a:solidFill>
              </a:rPr>
              <a:t>Рости, </a:t>
            </a:r>
            <a:r>
              <a:rPr lang="uk-UA" b="1" dirty="0" err="1" smtClean="0">
                <a:solidFill>
                  <a:srgbClr val="7030A0"/>
                </a:solidFill>
              </a:rPr>
              <a:t>рости</a:t>
            </a:r>
            <a:r>
              <a:rPr lang="uk-UA" b="1" dirty="0" smtClean="0">
                <a:solidFill>
                  <a:srgbClr val="7030A0"/>
                </a:solidFill>
              </a:rPr>
              <a:t>, жито, 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dirty="0" smtClean="0"/>
              <a:t>   </a:t>
            </a:r>
            <a:r>
              <a:rPr lang="uk-UA" sz="2000" i="1" dirty="0" smtClean="0"/>
              <a:t>Присісти і піднятися на весь зріст, піднявши руки.</a:t>
            </a:r>
            <a:endParaRPr lang="en-US" dirty="0" smtClean="0"/>
          </a:p>
          <a:p>
            <a:r>
              <a:rPr lang="uk-UA" b="1" dirty="0" smtClean="0">
                <a:solidFill>
                  <a:srgbClr val="7030A0"/>
                </a:solidFill>
              </a:rPr>
              <a:t>Силою налите. </a:t>
            </a: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uk-UA" b="1" dirty="0" smtClean="0"/>
              <a:t>  </a:t>
            </a:r>
            <a:r>
              <a:rPr lang="uk-UA" sz="2000" i="1" dirty="0" smtClean="0"/>
              <a:t>Зігнути в ліктях руки й розігнути.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3252-2AA4-43A9-BD63-BCBEE7E0EC15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2"/>
          </a:solidFill>
        </p:spPr>
        <p:txBody>
          <a:bodyPr/>
          <a:lstStyle/>
          <a:p>
            <a:pPr algn="dist"/>
            <a:r>
              <a:rPr lang="uk-UA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Клавіатура</a:t>
            </a:r>
            <a:endParaRPr lang="en-US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9387-6A2A-4ECB-A612-EEB1083EC3E6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1026" name="Picture 2" descr="http://uchan.to/b/src/13283983076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Завантажити програму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2131-EA0B-40A1-9CC1-9F77A6DC8FAC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1816497" cy="181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 l="10626" t="41180" r="53937" b="22280"/>
          <a:stretch>
            <a:fillRect/>
          </a:stretch>
        </p:blipFill>
        <p:spPr bwMode="auto">
          <a:xfrm>
            <a:off x="2086483" y="2564904"/>
            <a:ext cx="5653869" cy="364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626328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uk-UA" dirty="0" smtClean="0"/>
              <a:t> ЗМІНА ШИРИНИ ВІКНА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139-BE7F-485E-A3A6-2997F0219847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25" t="12201" r="12988" b="19760"/>
          <a:stretch>
            <a:fillRect/>
          </a:stretch>
        </p:blipFill>
        <p:spPr bwMode="auto">
          <a:xfrm>
            <a:off x="323528" y="1340768"/>
            <a:ext cx="7239000" cy="439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7020272" y="3501008"/>
            <a:ext cx="1008112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626328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uk-UA" dirty="0" smtClean="0"/>
              <a:t> ЗМІНА ВИСОТИ ВІКНА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6139-BE7F-485E-A3A6-2997F0219847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25" t="12201" r="12988" b="19760"/>
          <a:stretch>
            <a:fillRect/>
          </a:stretch>
        </p:blipFill>
        <p:spPr bwMode="auto">
          <a:xfrm>
            <a:off x="323528" y="1340768"/>
            <a:ext cx="7239000" cy="439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4067944" y="5301208"/>
            <a:ext cx="0" cy="100811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Завантаж програму</a:t>
            </a:r>
            <a:br>
              <a:rPr lang="uk-UA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7239000" cy="230425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US" sz="4800" b="1" dirty="0" err="1" smtClean="0"/>
              <a:t>LibresOffice</a:t>
            </a:r>
            <a:r>
              <a:rPr lang="en-US" sz="4800" b="1" dirty="0" smtClean="0"/>
              <a:t>    Impress</a:t>
            </a:r>
          </a:p>
          <a:p>
            <a:endParaRPr lang="ru-RU" sz="4800" b="1" dirty="0" smtClean="0"/>
          </a:p>
          <a:p>
            <a:r>
              <a:rPr lang="ru-RU" sz="4800" b="1" dirty="0" smtClean="0"/>
              <a:t>Створи </a:t>
            </a:r>
            <a:r>
              <a:rPr lang="ru-RU" sz="4800" b="1" dirty="0" err="1" smtClean="0"/>
              <a:t>малюнок</a:t>
            </a:r>
            <a:endParaRPr lang="en-US" sz="4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86B2-7BC2-4F19-A970-8EA17B730465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767D-780E-459A-8F56-C24FCDE83F0E}" type="datetime1">
              <a:rPr lang="en-US" smtClean="0"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52226" name="Picture 2" descr="http://infotom.kh.ua/img/%D1%84%D0%BE%D1%82%D0%BE-%D1%80%D0%B8%D1%81/%D1%80%D0%B8%D1%81-%D1%81%D0%BD%D0%B5%D0%B3%D0%BE%D0%B2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7465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412776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9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430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Завершення роботи з комп’ютером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rcRect t="63399" r="53127" b="14105"/>
          <a:stretch>
            <a:fillRect/>
          </a:stretch>
        </p:blipFill>
        <p:spPr bwMode="auto">
          <a:xfrm>
            <a:off x="5148064" y="5013176"/>
            <a:ext cx="33845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414908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2-конечная звезда 10"/>
          <p:cNvSpPr/>
          <p:nvPr/>
        </p:nvSpPr>
        <p:spPr>
          <a:xfrm>
            <a:off x="6948264" y="3861048"/>
            <a:ext cx="792088" cy="720080"/>
          </a:xfrm>
          <a:prstGeom prst="star12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7ADD8E-49F9-4937-8270-565C9D632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D7ADD8E-49F9-4937-8270-565C9D632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4A5500-CD31-4E64-BF6D-5D009D448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084A5500-CD31-4E64-BF6D-5D009D448A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F59E2A-6A45-43DA-9004-6AD9E0380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96F59E2A-6A45-43DA-9004-6AD9E0380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F13C3E-A56E-4247-B2B4-DFB9D023BC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66F13C3E-A56E-4247-B2B4-DFB9D023BC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CAA58C-D136-4008-9D45-A46ECE3AB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3CAA58C-D136-4008-9D45-A46ECE3AB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7DF5C9-2150-43BB-9396-D15D42E08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17DF5C9-2150-43BB-9396-D15D42E08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B8CA0D-BD4C-45D3-A8AC-59DCE5499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C7B8CA0D-BD4C-45D3-A8AC-59DCE5499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uk-UA" dirty="0" smtClean="0"/>
              <a:t>Фронтальне опитування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849694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uk-UA" sz="2800" b="1" i="1" dirty="0" smtClean="0">
                <a:latin typeface="+mn-lt"/>
                <a:cs typeface="+mn-cs"/>
              </a:rPr>
              <a:t>Дані на носіях зберігаються </a:t>
            </a:r>
            <a:br>
              <a:rPr lang="uk-UA" sz="2800" b="1" i="1" dirty="0" smtClean="0">
                <a:latin typeface="+mn-lt"/>
                <a:cs typeface="+mn-cs"/>
              </a:rPr>
            </a:br>
            <a:r>
              <a:rPr lang="uk-UA" sz="2800" b="1" i="1" dirty="0" smtClean="0">
                <a:latin typeface="+mn-lt"/>
                <a:cs typeface="+mn-cs"/>
              </a:rPr>
              <a:t>у вигляді …</a:t>
            </a:r>
            <a:endParaRPr lang="uk-UA" sz="2800" b="1" i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uk-UA" sz="2800" b="1" i="1" dirty="0" smtClean="0">
                <a:latin typeface="+mn-lt"/>
                <a:cs typeface="+mn-cs"/>
              </a:rPr>
              <a:t>Кожний      </a:t>
            </a:r>
            <a:r>
              <a:rPr lang="uk-UA" sz="2800" b="1" i="1" dirty="0" smtClean="0">
                <a:solidFill>
                  <a:srgbClr val="FF0000"/>
                </a:solidFill>
                <a:latin typeface="+mn-lt"/>
                <a:cs typeface="+mn-cs"/>
              </a:rPr>
              <a:t>…      </a:t>
            </a:r>
            <a:r>
              <a:rPr lang="uk-UA" sz="2800" b="1" i="1" dirty="0" smtClean="0">
                <a:latin typeface="+mn-lt"/>
                <a:cs typeface="+mn-cs"/>
              </a:rPr>
              <a:t>має своє …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uk-UA" sz="2800" b="1" i="1" dirty="0" smtClean="0">
                <a:latin typeface="+mn-lt"/>
                <a:cs typeface="+mn-cs"/>
              </a:rPr>
              <a:t>…         різного змісту мають різні значки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uk-UA" sz="2800" b="1" i="1" dirty="0" smtClean="0">
                <a:latin typeface="+mn-lt"/>
                <a:cs typeface="+mn-cs"/>
              </a:rPr>
              <a:t>Файли зберігаються в  …</a:t>
            </a:r>
            <a:endParaRPr lang="uk-UA" sz="2800" b="1" i="1" dirty="0" smtClean="0">
              <a:solidFill>
                <a:srgbClr val="0000FF"/>
              </a:solidFill>
              <a:latin typeface="+mn-lt"/>
              <a:cs typeface="+mn-cs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uk-UA" sz="2800" b="1" i="1" dirty="0" smtClean="0">
                <a:latin typeface="+mn-lt"/>
                <a:cs typeface="+mn-cs"/>
              </a:rPr>
              <a:t>Кожна     …          має своє </a:t>
            </a:r>
            <a:r>
              <a:rPr lang="uk-UA" sz="2800" b="1" i="1" dirty="0" err="1" smtClean="0">
                <a:latin typeface="+mn-lt"/>
                <a:cs typeface="+mn-cs"/>
              </a:rPr>
              <a:t>ім</a:t>
            </a:r>
            <a:r>
              <a:rPr lang="en-US" sz="2800" b="1" i="1" dirty="0" smtClean="0">
                <a:latin typeface="+mn-lt"/>
                <a:cs typeface="+mn-cs"/>
              </a:rPr>
              <a:t>’</a:t>
            </a:r>
            <a:r>
              <a:rPr lang="uk-UA" sz="2800" b="1" i="1" dirty="0" smtClean="0">
                <a:latin typeface="+mn-lt"/>
                <a:cs typeface="+mn-cs"/>
              </a:rPr>
              <a:t>я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uk-UA" sz="2800" b="1" i="1" dirty="0" smtClean="0">
                <a:latin typeface="+mn-lt"/>
                <a:cs typeface="+mn-cs"/>
              </a:rPr>
              <a:t>Усі папки мають однаковий …</a:t>
            </a:r>
            <a:endParaRPr lang="uk-UA" sz="2800" b="1" i="1" dirty="0">
              <a:latin typeface="+mn-lt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232400"/>
            <a:ext cx="162401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91680" y="5013176"/>
            <a:ext cx="1864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файлів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22920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</a:rPr>
              <a:t>файл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587727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 smtClean="0">
                <a:solidFill>
                  <a:srgbClr val="FF0000"/>
                </a:solidFill>
              </a:rPr>
              <a:t>ім</a:t>
            </a:r>
            <a:r>
              <a:rPr lang="en-US" sz="3600" dirty="0" smtClean="0">
                <a:solidFill>
                  <a:srgbClr val="FF0000"/>
                </a:solidFill>
              </a:rPr>
              <a:t>’</a:t>
            </a:r>
            <a:r>
              <a:rPr lang="uk-UA" sz="3600" dirty="0" smtClean="0">
                <a:solidFill>
                  <a:srgbClr val="FF0000"/>
                </a:solidFill>
              </a:rPr>
              <a:t>я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94928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uk-UA" sz="3600" dirty="0" smtClean="0">
                <a:solidFill>
                  <a:srgbClr val="FF0000"/>
                </a:solidFill>
              </a:rPr>
              <a:t>Файли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602128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00FF"/>
                </a:solidFill>
              </a:rPr>
              <a:t>папка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58772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00FF"/>
                </a:solidFill>
              </a:rPr>
              <a:t>значок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3789040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i="1" dirty="0">
                <a:solidFill>
                  <a:srgbClr val="0000FF"/>
                </a:solidFill>
                <a:latin typeface="Trebuchet MS"/>
              </a:rPr>
              <a:t>папках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69 0.03148 L 0.11181 -0.4817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24532 -0.408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6759 L 0.05139 -0.487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08958 -0.42454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68 -0.02107 L -0.15382 -0.23125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4791 L -0.13281 -0.067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2987824" y="1340768"/>
            <a:ext cx="5976664" cy="11521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Дякую</a:t>
            </a:r>
            <a:r>
              <a:rPr lang="ru-RU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за </a:t>
            </a:r>
            <a:r>
              <a:rPr lang="ru-RU" sz="3600" b="1" kern="10" dirty="0" err="1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увагу</a:t>
            </a:r>
            <a:r>
              <a:rPr lang="ru-RU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41288" y="6237288"/>
            <a:ext cx="3783012" cy="584200"/>
          </a:xfrm>
          <a:prstGeom prst="wedgeRoundRectCallout">
            <a:avLst>
              <a:gd name="adj1" fmla="val -6302"/>
              <a:gd name="adj2" fmla="val -80855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i="1" dirty="0"/>
              <a:t>Інформатика</a:t>
            </a:r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0" y="0"/>
            <a:ext cx="2699792" cy="1052736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i="1" dirty="0" smtClean="0"/>
              <a:t>Урок</a:t>
            </a:r>
            <a:endParaRPr lang="uk-UA" sz="3600" b="1" i="1" dirty="0" smtClean="0"/>
          </a:p>
          <a:p>
            <a:pPr algn="ctr">
              <a:defRPr/>
            </a:pPr>
            <a:r>
              <a:rPr lang="uk-UA" sz="3600" b="1" i="1" dirty="0" smtClean="0"/>
              <a:t>1</a:t>
            </a:r>
            <a:r>
              <a:rPr lang="en-US" sz="3600" b="1" i="1" dirty="0" smtClean="0"/>
              <a:t>5</a:t>
            </a:r>
            <a:endParaRPr lang="uk-UA" sz="3600" b="1" i="1" dirty="0"/>
          </a:p>
        </p:txBody>
      </p:sp>
      <p:pic>
        <p:nvPicPr>
          <p:cNvPr id="3074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rcy;&amp;icy;&amp;scy;&amp;ucy;&amp;ncy;&amp;kcy;&amp;icy;-&amp;acy;&amp;ncy;&amp;icy;&amp;mcy;&amp;acy;&amp;tscy;&amp;icy;&amp;icy;&quot;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348880"/>
            <a:ext cx="2627784" cy="18939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bg2"/>
            </a:extrusionClr>
            <a:contourClr>
              <a:schemeClr val="bg2">
                <a:lumMod val="75000"/>
              </a:schemeClr>
            </a:contourClr>
          </a:sp3d>
        </p:spPr>
      </p:pic>
      <p:pic>
        <p:nvPicPr>
          <p:cNvPr id="10" name="Picture 6" descr="MMj0303403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149080"/>
            <a:ext cx="489582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68"/>
          <p:cNvSpPr>
            <a:spLocks noChangeArrowheads="1"/>
          </p:cNvSpPr>
          <p:nvPr/>
        </p:nvSpPr>
        <p:spPr bwMode="auto">
          <a:xfrm>
            <a:off x="4846638" y="1851025"/>
            <a:ext cx="4297362" cy="40259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mtClean="0"/>
              <a:t>Підготовка комп’ютера до роботи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1988840"/>
            <a:ext cx="5113338" cy="29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611188" y="4948238"/>
            <a:ext cx="3889375" cy="1081087"/>
          </a:xfrm>
          <a:prstGeom prst="wedgeRoundRectCallout">
            <a:avLst>
              <a:gd name="adj1" fmla="val 46205"/>
              <a:gd name="adj2" fmla="val -158620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Натискаємо кнопку живлення на моніторі</a:t>
            </a:r>
          </a:p>
        </p:txBody>
      </p:sp>
      <p:sp>
        <p:nvSpPr>
          <p:cNvPr id="8" name="Округлена прямокутна виноска 7"/>
          <p:cNvSpPr/>
          <p:nvPr/>
        </p:nvSpPr>
        <p:spPr>
          <a:xfrm>
            <a:off x="5495925" y="5876925"/>
            <a:ext cx="3108325" cy="881063"/>
          </a:xfrm>
          <a:prstGeom prst="wedgeRoundRectCallout">
            <a:avLst>
              <a:gd name="adj1" fmla="val 25841"/>
              <a:gd name="adj2" fmla="val -211281"/>
              <a:gd name="adj3" fmla="val 16667"/>
            </a:avLst>
          </a:prstGeom>
          <a:gradFill>
            <a:gsLst>
              <a:gs pos="0">
                <a:schemeClr val="dk1">
                  <a:satMod val="103000"/>
                  <a:lumMod val="102000"/>
                  <a:tint val="94000"/>
                  <a:alpha val="44000"/>
                </a:schemeClr>
              </a:gs>
              <a:gs pos="50000">
                <a:schemeClr val="dk1">
                  <a:satMod val="110000"/>
                  <a:lumMod val="100000"/>
                  <a:shade val="100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На системному блоці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25" y="12668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1143000"/>
          </a:xfrm>
        </p:spPr>
        <p:txBody>
          <a:bodyPr/>
          <a:lstStyle/>
          <a:p>
            <a:r>
              <a:rPr lang="uk-UA" dirty="0" smtClean="0"/>
              <a:t>Завдання </a:t>
            </a:r>
          </a:p>
        </p:txBody>
      </p:sp>
      <p:pic>
        <p:nvPicPr>
          <p:cNvPr id="28677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2133600"/>
            <a:ext cx="86518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" y="2492375"/>
            <a:ext cx="810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00"/>
                </a:solidFill>
              </a:rPr>
              <a:t>Натиснути кнопку ввімкнення на моніторі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4375" y="2852738"/>
            <a:ext cx="8105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00"/>
                </a:solidFill>
              </a:rPr>
              <a:t>Потім на системному блоці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54063" y="3236913"/>
            <a:ext cx="8105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00"/>
                </a:solidFill>
              </a:rPr>
              <a:t>Дочекатися появи на екрані робочого столу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779838" y="4046538"/>
            <a:ext cx="496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00"/>
                </a:solidFill>
              </a:rPr>
              <a:t>автоматична підготовка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9750" y="4437063"/>
            <a:ext cx="4968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00"/>
                </a:solidFill>
              </a:rPr>
              <a:t>комп’ютера до роботи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Стор. </a:t>
            </a:r>
            <a:r>
              <a:rPr lang="en-US" dirty="0" smtClean="0"/>
              <a:t>44 </a:t>
            </a:r>
            <a:r>
              <a:rPr lang="uk-UA" dirty="0" smtClean="0"/>
              <a:t>      підручника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4800" b="1" dirty="0" err="1" smtClean="0"/>
              <a:t>леклеа</a:t>
            </a:r>
            <a:endParaRPr lang="uk-UA" sz="4800" b="1" dirty="0" smtClean="0"/>
          </a:p>
          <a:p>
            <a:pPr>
              <a:buNone/>
            </a:pPr>
            <a:r>
              <a:rPr lang="uk-UA" sz="4800" b="1" dirty="0" err="1" smtClean="0"/>
              <a:t>рогоцьбе</a:t>
            </a:r>
            <a:endParaRPr lang="uk-UA" sz="4800" b="1" dirty="0" smtClean="0"/>
          </a:p>
          <a:p>
            <a:pPr>
              <a:buNone/>
            </a:pPr>
            <a:r>
              <a:rPr lang="uk-UA" sz="4800" b="1" dirty="0" err="1" smtClean="0"/>
              <a:t>зялозу</a:t>
            </a:r>
            <a:endParaRPr lang="uk-UA" sz="4800" b="1" dirty="0" smtClean="0"/>
          </a:p>
          <a:p>
            <a:pPr>
              <a:buNone/>
            </a:pPr>
            <a:r>
              <a:rPr lang="uk-UA" sz="4800" b="1" dirty="0" err="1" smtClean="0"/>
              <a:t>льжувера</a:t>
            </a:r>
            <a:endParaRPr lang="uk-UA" sz="4800" b="1" dirty="0" smtClean="0"/>
          </a:p>
          <a:p>
            <a:pPr>
              <a:buNone/>
            </a:pPr>
            <a:r>
              <a:rPr lang="uk-UA" sz="4800" b="1" dirty="0" err="1" smtClean="0"/>
              <a:t>дібьле</a:t>
            </a:r>
            <a:endParaRPr lang="uk-UA" sz="4800" b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E83F-3870-47B9-8827-3E8BED03DEB2}" type="datetime1">
              <a:rPr lang="en-US" smtClean="0"/>
              <a:pPr/>
              <a:t>12/16/2015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21506" name="Picture 2" descr="[photo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9829" y="1628800"/>
            <a:ext cx="3531493" cy="2952328"/>
          </a:xfrm>
          <a:prstGeom prst="rect">
            <a:avLst/>
          </a:prstGeom>
          <a:noFill/>
        </p:spPr>
      </p:pic>
      <p:pic>
        <p:nvPicPr>
          <p:cNvPr id="21510" name="Picture 6" descr="[photo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628800"/>
            <a:ext cx="4310571" cy="3240360"/>
          </a:xfrm>
          <a:prstGeom prst="rect">
            <a:avLst/>
          </a:prstGeom>
          <a:noFill/>
        </p:spPr>
      </p:pic>
      <p:pic>
        <p:nvPicPr>
          <p:cNvPr id="21512" name="Picture 8" descr="[&amp;fcy;&amp;ocy;&amp;tcy;&amp;ocy;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00808"/>
            <a:ext cx="4656918" cy="3500718"/>
          </a:xfrm>
          <a:prstGeom prst="rect">
            <a:avLst/>
          </a:prstGeom>
          <a:noFill/>
        </p:spPr>
      </p:pic>
      <p:pic>
        <p:nvPicPr>
          <p:cNvPr id="21514" name="Picture 10" descr="[&amp;fcy;&amp;ocy;&amp;tcy;&amp;ocy;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700808"/>
            <a:ext cx="4868467" cy="3672408"/>
          </a:xfrm>
          <a:prstGeom prst="rect">
            <a:avLst/>
          </a:prstGeom>
          <a:noFill/>
        </p:spPr>
      </p:pic>
      <p:pic>
        <p:nvPicPr>
          <p:cNvPr id="21516" name="Picture 12" descr="[photo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4146" y="1700807"/>
            <a:ext cx="5124278" cy="3852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068960"/>
            <a:ext cx="4865688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899592" y="5589240"/>
            <a:ext cx="7239000" cy="1143000"/>
          </a:xfrm>
        </p:spPr>
        <p:txBody>
          <a:bodyPr/>
          <a:lstStyle/>
          <a:p>
            <a:r>
              <a:rPr lang="uk-UA" dirty="0" smtClean="0"/>
              <a:t>  Робочий стіл</a:t>
            </a: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79512" y="188640"/>
            <a:ext cx="7848872" cy="158417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err="1"/>
              <a:t>Після</a:t>
            </a:r>
            <a:r>
              <a:rPr lang="ru-RU" sz="2400" b="1" i="1" dirty="0"/>
              <a:t> </a:t>
            </a:r>
            <a:r>
              <a:rPr lang="ru-RU" sz="2400" b="1" i="1" dirty="0" err="1"/>
              <a:t>завантаження</a:t>
            </a:r>
            <a:r>
              <a:rPr lang="ru-RU" sz="2400" b="1" i="1" dirty="0"/>
              <a:t> </a:t>
            </a:r>
            <a:r>
              <a:rPr lang="ru-RU" sz="2400" b="1" i="1" dirty="0" err="1"/>
              <a:t>комп'ютера</a:t>
            </a:r>
            <a:r>
              <a:rPr lang="ru-RU" sz="2400" b="1" i="1" dirty="0"/>
              <a:t> на </a:t>
            </a:r>
            <a:r>
              <a:rPr lang="ru-RU" sz="2400" b="1" i="1" dirty="0" err="1"/>
              <a:t>екрані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відображається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10972 C -0.01285 -0.15347 -0.01649 -0.20093 -0.01788 -0.2456 C -0.01736 -0.28982 -0.01788 -0.33935 -0.01406 -0.3831 C -0.01354 -0.4044 -0.01233 -0.42431 -0.01163 -0.4456 C -0.01094 -0.49329 -0.01007 -0.53982 -0.01007 -0.58727 " pathEditMode="relative" rAng="0" ptsTypes="ffffA">
                                      <p:cBhvr>
                                        <p:cTn id="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92888" cy="576064"/>
          </a:xfrm>
          <a:solidFill>
            <a:srgbClr val="0070C0"/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altLang="uk-UA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Об'єкти Робочого столу</a:t>
            </a:r>
            <a:endParaRPr lang="en-US" altLang="uk-UA" cap="none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41625" y="2276475"/>
            <a:ext cx="4881563" cy="920750"/>
            <a:chOff x="720" y="1392"/>
            <a:chExt cx="4058" cy="480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2400" b="1" i="1" dirty="0">
                  <a:solidFill>
                    <a:schemeClr val="bg1"/>
                  </a:solidFill>
                  <a:latin typeface="+mn-lt"/>
                  <a:cs typeface="+mn-cs"/>
                </a:rPr>
                <a:t>Кнопка Пуск</a:t>
              </a:r>
            </a:p>
            <a:p>
              <a:pPr>
                <a:defRPr/>
              </a:pPr>
              <a:r>
                <a:rPr lang="ru-RU" sz="2400" b="1" i="1" dirty="0">
                  <a:solidFill>
                    <a:schemeClr val="bg1"/>
                  </a:solidFill>
                  <a:latin typeface="+mn-lt"/>
                  <a:cs typeface="+mn-cs"/>
                </a:rPr>
                <a:t>(кнопка Головного меню)</a:t>
              </a:r>
            </a:p>
          </p:txBody>
        </p:sp>
        <p:grpSp>
          <p:nvGrpSpPr>
            <p:cNvPr id="20512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0" name="AutoShape 6"/>
              <p:cNvSpPr>
                <a:spLocks noChangeArrowheads="1"/>
              </p:cNvSpPr>
              <p:nvPr/>
            </p:nvSpPr>
            <p:spPr bwMode="gray">
              <a:xfrm>
                <a:off x="745" y="1736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latin typeface="+mn-lt"/>
                  <a:cs typeface="+mn-cs"/>
                </a:endParaRPr>
              </a:p>
            </p:txBody>
          </p:sp>
          <p:sp>
            <p:nvSpPr>
              <p:cNvPr id="6151" name="AutoShape 7"/>
              <p:cNvSpPr>
                <a:spLocks noChangeArrowheads="1"/>
              </p:cNvSpPr>
              <p:nvPr/>
            </p:nvSpPr>
            <p:spPr bwMode="gray">
              <a:xfrm>
                <a:off x="745" y="1407"/>
                <a:ext cx="3987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00350" y="3505200"/>
            <a:ext cx="4587875" cy="892175"/>
            <a:chOff x="720" y="1392"/>
            <a:chExt cx="4058" cy="480"/>
          </a:xfrm>
        </p:grpSpPr>
        <p:sp>
          <p:nvSpPr>
            <p:cNvPr id="6153" name="AutoShape 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2400" b="1" i="1" dirty="0">
                  <a:solidFill>
                    <a:schemeClr val="bg1"/>
                  </a:solidFill>
                  <a:latin typeface="+mn-lt"/>
                  <a:cs typeface="+mn-cs"/>
                </a:rPr>
                <a:t>Значки програм</a:t>
              </a:r>
            </a:p>
            <a:p>
              <a:pPr>
                <a:defRPr/>
              </a:pPr>
              <a:r>
                <a:rPr lang="uk-UA" sz="2400" b="1" i="1" dirty="0">
                  <a:solidFill>
                    <a:schemeClr val="bg1"/>
                  </a:solidFill>
                  <a:latin typeface="+mn-lt"/>
                  <a:cs typeface="+mn-cs"/>
                </a:rPr>
                <a:t>та документів</a:t>
              </a:r>
            </a:p>
          </p:txBody>
        </p:sp>
        <p:grpSp>
          <p:nvGrpSpPr>
            <p:cNvPr id="20508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55" name="AutoShape 11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latin typeface="+mn-lt"/>
                  <a:cs typeface="+mn-cs"/>
                </a:endParaRPr>
              </a:p>
            </p:txBody>
          </p:sp>
          <p:sp>
            <p:nvSpPr>
              <p:cNvPr id="6156" name="AutoShape 12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8198" name="Text Box 25"/>
          <p:cNvSpPr txBox="1">
            <a:spLocks noChangeArrowheads="1"/>
          </p:cNvSpPr>
          <p:nvPr/>
        </p:nvSpPr>
        <p:spPr bwMode="black">
          <a:xfrm>
            <a:off x="3200400" y="4572000"/>
            <a:ext cx="4213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  <a:defRPr/>
            </a:pPr>
            <a:r>
              <a:rPr lang="en-US" altLang="uk-UA" b="1" i="1">
                <a:solidFill>
                  <a:srgbClr val="FFFFFF"/>
                </a:solidFill>
                <a:latin typeface="+mn-lt"/>
                <a:cs typeface="+mn-cs"/>
              </a:rPr>
              <a:t>  </a:t>
            </a:r>
          </a:p>
        </p:txBody>
      </p:sp>
      <p:sp>
        <p:nvSpPr>
          <p:cNvPr id="20486" name="AutoShape 35"/>
          <p:cNvSpPr>
            <a:spLocks noChangeArrowheads="1"/>
          </p:cNvSpPr>
          <p:nvPr/>
        </p:nvSpPr>
        <p:spPr bwMode="auto">
          <a:xfrm>
            <a:off x="914400" y="1752600"/>
            <a:ext cx="6553200" cy="72072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uk-UA" altLang="uk-UA" b="1">
              <a:solidFill>
                <a:srgbClr val="000000"/>
              </a:solidFill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830513" y="1341438"/>
            <a:ext cx="4589462" cy="688975"/>
            <a:chOff x="720" y="1392"/>
            <a:chExt cx="4058" cy="480"/>
          </a:xfrm>
        </p:grpSpPr>
        <p:sp>
          <p:nvSpPr>
            <p:cNvPr id="27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2400" b="1" i="1" dirty="0">
                  <a:solidFill>
                    <a:schemeClr val="bg1"/>
                  </a:solidFill>
                  <a:latin typeface="+mn-lt"/>
                  <a:cs typeface="+mn-cs"/>
                </a:rPr>
                <a:t>Кошик</a:t>
              </a:r>
            </a:p>
          </p:txBody>
        </p:sp>
        <p:grpSp>
          <p:nvGrpSpPr>
            <p:cNvPr id="20504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0" name="AutoShape 16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latin typeface="+mn-lt"/>
                  <a:cs typeface="+mn-cs"/>
                </a:endParaRPr>
              </a:p>
            </p:txBody>
          </p:sp>
          <p:sp>
            <p:nvSpPr>
              <p:cNvPr id="31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82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244600"/>
            <a:ext cx="876300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8938" y="2254250"/>
            <a:ext cx="1006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4713" y="1257300"/>
            <a:ext cx="8572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784475" y="4611688"/>
            <a:ext cx="4589463" cy="688975"/>
            <a:chOff x="720" y="1392"/>
            <a:chExt cx="4058" cy="480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uk-UA" sz="2400" b="1" i="1" dirty="0">
                  <a:solidFill>
                    <a:schemeClr val="bg1"/>
                  </a:solidFill>
                  <a:latin typeface="+mn-lt"/>
                  <a:cs typeface="+mn-cs"/>
                </a:rPr>
                <a:t>Панель завдань</a:t>
              </a:r>
            </a:p>
          </p:txBody>
        </p:sp>
        <p:grpSp>
          <p:nvGrpSpPr>
            <p:cNvPr id="20500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165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166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 b="1" i="1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938" y="5578475"/>
            <a:ext cx="9493251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Округлена прямокутна виноска 35"/>
          <p:cNvSpPr/>
          <p:nvPr/>
        </p:nvSpPr>
        <p:spPr>
          <a:xfrm>
            <a:off x="6011863" y="5310188"/>
            <a:ext cx="1997075" cy="484187"/>
          </a:xfrm>
          <a:prstGeom prst="wedgeRoundRectCallout">
            <a:avLst>
              <a:gd name="adj1" fmla="val 46205"/>
              <a:gd name="adj2" fmla="val 106920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Годинник</a:t>
            </a:r>
          </a:p>
        </p:txBody>
      </p:sp>
      <p:sp>
        <p:nvSpPr>
          <p:cNvPr id="37" name="Округлена прямокутна виноска 36"/>
          <p:cNvSpPr/>
          <p:nvPr/>
        </p:nvSpPr>
        <p:spPr>
          <a:xfrm>
            <a:off x="1731963" y="5283200"/>
            <a:ext cx="3276600" cy="484188"/>
          </a:xfrm>
          <a:prstGeom prst="wedgeRoundRectCallout">
            <a:avLst>
              <a:gd name="adj1" fmla="val 46622"/>
              <a:gd name="adj2" fmla="val 123869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i="1" dirty="0">
                <a:solidFill>
                  <a:schemeClr val="bg1"/>
                </a:solidFill>
              </a:rPr>
              <a:t>Індикатор мови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038" y="3463925"/>
            <a:ext cx="97472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3375" y="3505200"/>
            <a:ext cx="9969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0" y="620688"/>
            <a:ext cx="795637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Знайти відповідні   </a:t>
            </a:r>
            <a:r>
              <a:rPr lang="uk-UA" altLang="uk-UA" sz="2400" b="1" dirty="0" smtClean="0">
                <a:ln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Об'єкти на робочому столі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992888" cy="522312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Головне меню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800" y="2492375"/>
            <a:ext cx="5567363" cy="417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круглений прямокутник 3"/>
          <p:cNvSpPr/>
          <p:nvPr/>
        </p:nvSpPr>
        <p:spPr>
          <a:xfrm>
            <a:off x="179388" y="1139825"/>
            <a:ext cx="8785225" cy="1209675"/>
          </a:xfrm>
          <a:prstGeom prst="roundRect">
            <a:avLst>
              <a:gd name="adj" fmla="val 2450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</a:rPr>
              <a:t>Меню, </a:t>
            </a:r>
            <a:r>
              <a:rPr lang="ru-RU" sz="2400" b="1" i="1" dirty="0" err="1">
                <a:solidFill>
                  <a:schemeClr val="bg1"/>
                </a:solidFill>
              </a:rPr>
              <a:t>що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відкривається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вибором</a:t>
            </a:r>
            <a:r>
              <a:rPr lang="ru-RU" sz="2400" b="1" i="1" dirty="0">
                <a:solidFill>
                  <a:schemeClr val="bg1"/>
                </a:solidFill>
              </a:rPr>
              <a:t> кнопки </a:t>
            </a:r>
            <a:r>
              <a:rPr lang="ru-RU" sz="2800" b="1" i="1" dirty="0">
                <a:solidFill>
                  <a:srgbClr val="FFFF00"/>
                </a:solidFill>
              </a:rPr>
              <a:t>Пуск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називається</a:t>
            </a:r>
            <a:endParaRPr lang="ru-RU" sz="24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2800" b="1" i="1" dirty="0" err="1">
                <a:solidFill>
                  <a:srgbClr val="FFFF00"/>
                </a:solidFill>
              </a:rPr>
              <a:t>Головним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або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 err="1">
                <a:solidFill>
                  <a:srgbClr val="FFFF00"/>
                </a:solidFill>
              </a:rPr>
              <a:t>Основним</a:t>
            </a:r>
            <a:r>
              <a:rPr lang="ru-RU" sz="2800" b="1" i="1" dirty="0">
                <a:solidFill>
                  <a:schemeClr val="bg1"/>
                </a:solidFill>
              </a:rPr>
              <a:t> </a:t>
            </a:r>
            <a:r>
              <a:rPr lang="ru-RU" sz="2800" b="1" i="1" dirty="0">
                <a:solidFill>
                  <a:srgbClr val="FFFF00"/>
                </a:solidFill>
              </a:rPr>
              <a:t>меню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6864" cy="71095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uk-UA" dirty="0" smtClean="0">
                <a:solidFill>
                  <a:srgbClr val="0000FF"/>
                </a:solidFill>
              </a:rPr>
              <a:t>Меню</a:t>
            </a: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79388" y="1341438"/>
            <a:ext cx="8785225" cy="935037"/>
          </a:xfrm>
          <a:prstGeom prst="roundRect">
            <a:avLst>
              <a:gd name="adj" fmla="val 2450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dirty="0">
                <a:solidFill>
                  <a:srgbClr val="FFFF00"/>
                </a:solidFill>
              </a:rPr>
              <a:t>Меню </a:t>
            </a:r>
            <a:r>
              <a:rPr lang="uk-UA" sz="2400" b="1" i="1" dirty="0">
                <a:solidFill>
                  <a:schemeClr val="bg1"/>
                </a:solidFill>
              </a:rPr>
              <a:t>– </a:t>
            </a:r>
            <a:r>
              <a:rPr lang="ru-RU" sz="2400" b="1" i="1" dirty="0">
                <a:solidFill>
                  <a:schemeClr val="bg1"/>
                </a:solidFill>
              </a:rPr>
              <a:t>список команд, </a:t>
            </a:r>
            <a:r>
              <a:rPr lang="ru-RU" sz="2400" b="1" i="1" dirty="0" err="1">
                <a:solidFill>
                  <a:schemeClr val="bg1"/>
                </a:solidFill>
              </a:rPr>
              <a:t>які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користувач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ru-RU" sz="2400" b="1" i="1" dirty="0" err="1">
                <a:solidFill>
                  <a:schemeClr val="bg1"/>
                </a:solidFill>
              </a:rPr>
              <a:t>може</a:t>
            </a:r>
            <a:r>
              <a:rPr lang="ru-RU" sz="2400" b="1" i="1" dirty="0">
                <a:solidFill>
                  <a:schemeClr val="bg1"/>
                </a:solidFill>
              </a:rPr>
              <a:t>  </a:t>
            </a:r>
            <a:r>
              <a:rPr lang="ru-RU" sz="2400" b="1" i="1" dirty="0" err="1">
                <a:solidFill>
                  <a:schemeClr val="bg1"/>
                </a:solidFill>
              </a:rPr>
              <a:t>виконати</a:t>
            </a:r>
            <a:r>
              <a:rPr lang="ru-RU" sz="2400" b="1" i="1" dirty="0">
                <a:solidFill>
                  <a:schemeClr val="bg1"/>
                </a:solidFill>
              </a:rPr>
              <a:t> в </a:t>
            </a:r>
            <a:r>
              <a:rPr lang="ru-RU" sz="2400" b="1" i="1" dirty="0" err="1">
                <a:solidFill>
                  <a:schemeClr val="bg1"/>
                </a:solidFill>
              </a:rPr>
              <a:t>даний</a:t>
            </a:r>
            <a:r>
              <a:rPr lang="ru-RU" sz="2400" b="1" i="1" dirty="0">
                <a:solidFill>
                  <a:schemeClr val="bg1"/>
                </a:solidFill>
              </a:rPr>
              <a:t> момент часу.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-349" t="19377" r="60660" b="39044"/>
          <a:stretch/>
        </p:blipFill>
        <p:spPr>
          <a:xfrm>
            <a:off x="2051050" y="2420938"/>
            <a:ext cx="5418138" cy="425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9238</TotalTime>
  <Words>310</Words>
  <Application>Microsoft Office PowerPoint</Application>
  <PresentationFormat>Экран (4:3)</PresentationFormat>
  <Paragraphs>94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Изящная</vt:lpstr>
      <vt:lpstr>Тема Office</vt:lpstr>
      <vt:lpstr> Різні способи запуску програм на виконання. </vt:lpstr>
      <vt:lpstr>Фронтальне опитування</vt:lpstr>
      <vt:lpstr>Підготовка комп’ютера до роботи</vt:lpstr>
      <vt:lpstr>Завдання </vt:lpstr>
      <vt:lpstr>Стор. 44       підручника</vt:lpstr>
      <vt:lpstr>  Робочий стіл</vt:lpstr>
      <vt:lpstr>Об'єкти Робочого столу</vt:lpstr>
      <vt:lpstr>Головне меню</vt:lpstr>
      <vt:lpstr>Меню</vt:lpstr>
      <vt:lpstr>Практика</vt:lpstr>
      <vt:lpstr>Контекстне меню</vt:lpstr>
      <vt:lpstr>Фізкультхвилинка</vt:lpstr>
      <vt:lpstr>Клавіатура</vt:lpstr>
      <vt:lpstr>Завантажити програму</vt:lpstr>
      <vt:lpstr> ЗМІНА ШИРИНИ ВІКНА</vt:lpstr>
      <vt:lpstr> ЗМІНА ВИСОТИ ВІКНА</vt:lpstr>
      <vt:lpstr>Завантаж програму </vt:lpstr>
      <vt:lpstr>Слайд 18</vt:lpstr>
      <vt:lpstr>Завершення роботи з комп’ютером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mama</cp:lastModifiedBy>
  <cp:revision>425</cp:revision>
  <dcterms:created xsi:type="dcterms:W3CDTF">2013-09-01T18:00:33Z</dcterms:created>
  <dcterms:modified xsi:type="dcterms:W3CDTF">2015-12-16T19:53:31Z</dcterms:modified>
</cp:coreProperties>
</file>